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irQT46hPoLtbSPpdbML6wXcbV0r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4B36EA-34A3-4874-894E-DAFBF74B35F0}">
  <a:tblStyle styleId="{664B36EA-34A3-4874-894E-DAFBF74B35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188f7f0115_0_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188f7f0115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2188f7f0115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188f7f0115_0_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188f7f0115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2188f7f0115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2e88239a07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2e88239a07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22e88239a07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f50307910_2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f50307910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g22f50307910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2f50307910_2_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2f50307910_2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22f50307910_2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2f50307910_3_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2f50307910_3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22f50307910_3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188f7f0115_1_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188f7f0115_1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188f7f0115_1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188f7f0115_1_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188f7f0115_1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g2188f7f0115_1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188f7f011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188f7f011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2188f7f0115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2"/>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Arial"/>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2"/>
          <p:cNvSpPr txBox="1">
            <a:spLocks noGrp="1"/>
          </p:cNvSpPr>
          <p:nvPr>
            <p:ph type="body" idx="1"/>
          </p:nvPr>
        </p:nvSpPr>
        <p:spPr>
          <a:xfrm>
            <a:off x="457200" y="2049270"/>
            <a:ext cx="8229600" cy="407689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1" name="Google Shape;21;p12" descr="DLCOE_logo_HWHT.png"/>
          <p:cNvPicPr preferRelativeResize="0"/>
          <p:nvPr/>
        </p:nvPicPr>
        <p:blipFill rotWithShape="1">
          <a:blip r:embed="rId3">
            <a:alphaModFix/>
          </a:blip>
          <a:srcRect/>
          <a:stretch/>
        </p:blipFill>
        <p:spPr>
          <a:xfrm>
            <a:off x="450851" y="234146"/>
            <a:ext cx="2443865" cy="4126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3"/>
          <p:cNvSpPr txBox="1">
            <a:spLocks noGrp="1"/>
          </p:cNvSpPr>
          <p:nvPr>
            <p:ph type="ctrTitle"/>
          </p:nvPr>
        </p:nvSpPr>
        <p:spPr>
          <a:xfrm>
            <a:off x="3969582" y="2130425"/>
            <a:ext cx="4488617" cy="1470025"/>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3"/>
          <p:cNvSpPr txBox="1">
            <a:spLocks noGrp="1"/>
          </p:cNvSpPr>
          <p:nvPr>
            <p:ph type="subTitle" idx="1"/>
          </p:nvPr>
        </p:nvSpPr>
        <p:spPr>
          <a:xfrm>
            <a:off x="3124200" y="3886200"/>
            <a:ext cx="5333999" cy="1752600"/>
          </a:xfrm>
          <a:prstGeom prst="rect">
            <a:avLst/>
          </a:prstGeom>
          <a:noFill/>
          <a:ln>
            <a:noFill/>
          </a:ln>
        </p:spPr>
        <p:txBody>
          <a:bodyPr spcFirstLastPara="1" wrap="square" lIns="91425" tIns="45700" rIns="91425" bIns="45700" anchor="t" anchorCtr="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5" name="Google Shape;25;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8"/>
        <p:cNvGrpSpPr/>
        <p:nvPr/>
      </p:nvGrpSpPr>
      <p:grpSpPr>
        <a:xfrm>
          <a:off x="0" y="0"/>
          <a:ext cx="0" cy="0"/>
          <a:chOff x="0" y="0"/>
          <a:chExt cx="0" cy="0"/>
        </a:xfrm>
      </p:grpSpPr>
      <p:sp>
        <p:nvSpPr>
          <p:cNvPr id="29" name="Google Shape;29;p14"/>
          <p:cNvSpPr txBox="1">
            <a:spLocks noGrp="1"/>
          </p:cNvSpPr>
          <p:nvPr>
            <p:ph type="body" idx="1"/>
          </p:nvPr>
        </p:nvSpPr>
        <p:spPr>
          <a:xfrm>
            <a:off x="457200" y="1975644"/>
            <a:ext cx="4038600" cy="4150519"/>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0" name="Google Shape;30;p14"/>
          <p:cNvSpPr txBox="1">
            <a:spLocks noGrp="1"/>
          </p:cNvSpPr>
          <p:nvPr>
            <p:ph type="body" idx="2"/>
          </p:nvPr>
        </p:nvSpPr>
        <p:spPr>
          <a:xfrm>
            <a:off x="4648200" y="1975644"/>
            <a:ext cx="4038600" cy="4150519"/>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1" name="Google Shape;3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4" name="Google Shape;34;p14"/>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Arial"/>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15"/>
          <p:cNvSpPr txBox="1">
            <a:spLocks noGrp="1"/>
          </p:cNvSpPr>
          <p:nvPr>
            <p:ph type="title"/>
          </p:nvPr>
        </p:nvSpPr>
        <p:spPr>
          <a:xfrm>
            <a:off x="457200" y="2900649"/>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Arial"/>
              <a:buNone/>
              <a:defRPr sz="4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457200" y="1066968"/>
            <a:ext cx="3008313" cy="7368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3575050" y="1073720"/>
            <a:ext cx="5111750" cy="505244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b="1"/>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43" name="Google Shape;43;p16"/>
          <p:cNvSpPr txBox="1">
            <a:spLocks noGrp="1"/>
          </p:cNvSpPr>
          <p:nvPr>
            <p:ph type="body" idx="2"/>
          </p:nvPr>
        </p:nvSpPr>
        <p:spPr>
          <a:xfrm>
            <a:off x="457200" y="1803850"/>
            <a:ext cx="3008313" cy="4322314"/>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4" name="Google Shape;44;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7"/>
        <p:cNvGrpSpPr/>
        <p:nvPr/>
      </p:nvGrpSpPr>
      <p:grpSpPr>
        <a:xfrm>
          <a:off x="0" y="0"/>
          <a:ext cx="0" cy="0"/>
          <a:chOff x="0" y="0"/>
          <a:chExt cx="0" cy="0"/>
        </a:xfrm>
      </p:grpSpPr>
      <p:sp>
        <p:nvSpPr>
          <p:cNvPr id="48" name="Google Shape;48;p17"/>
          <p:cNvSpPr txBox="1">
            <a:spLocks noGrp="1"/>
          </p:cNvSpPr>
          <p:nvPr>
            <p:ph type="title"/>
          </p:nvPr>
        </p:nvSpPr>
        <p:spPr>
          <a:xfrm>
            <a:off x="457200" y="1196430"/>
            <a:ext cx="2573672"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1800"/>
              <a:buFont typeface="Arial"/>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7"/>
          <p:cNvSpPr>
            <a:spLocks noGrp="1"/>
          </p:cNvSpPr>
          <p:nvPr>
            <p:ph type="pic" idx="2"/>
          </p:nvPr>
        </p:nvSpPr>
        <p:spPr>
          <a:xfrm>
            <a:off x="3200400" y="1196430"/>
            <a:ext cx="5486400" cy="4850287"/>
          </a:xfrm>
          <a:prstGeom prst="rect">
            <a:avLst/>
          </a:prstGeom>
          <a:noFill/>
          <a:ln>
            <a:noFill/>
          </a:ln>
        </p:spPr>
      </p:sp>
      <p:sp>
        <p:nvSpPr>
          <p:cNvPr id="50" name="Google Shape;50;p17"/>
          <p:cNvSpPr txBox="1">
            <a:spLocks noGrp="1"/>
          </p:cNvSpPr>
          <p:nvPr>
            <p:ph type="body" idx="1"/>
          </p:nvPr>
        </p:nvSpPr>
        <p:spPr>
          <a:xfrm>
            <a:off x="457200" y="1768043"/>
            <a:ext cx="2573672" cy="427867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1" name="Google Shape;5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2"/>
          <p:cNvSpPr txBox="1">
            <a:spLocks noGrp="1"/>
          </p:cNvSpPr>
          <p:nvPr>
            <p:ph type="ctrTitle"/>
          </p:nvPr>
        </p:nvSpPr>
        <p:spPr>
          <a:xfrm>
            <a:off x="1619250" y="4244975"/>
            <a:ext cx="7302500" cy="1603375"/>
          </a:xfrm>
          <a:prstGeom prst="rect">
            <a:avLst/>
          </a:prstGeom>
          <a:no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Arial"/>
              <a:buNone/>
            </a:pPr>
            <a:r>
              <a:rPr lang="en-US"/>
              <a:t>Final Presentation</a:t>
            </a:r>
            <a:br>
              <a:rPr lang="en-US"/>
            </a:br>
            <a:r>
              <a:rPr lang="en-US"/>
              <a:t>Team 21: 3D Printer and Application</a:t>
            </a:r>
            <a:br>
              <a:rPr lang="en-US"/>
            </a:br>
            <a:r>
              <a:rPr lang="en-US" sz="2400"/>
              <a:t>Cody Hutchison</a:t>
            </a:r>
            <a:br>
              <a:rPr lang="en-US" sz="2400"/>
            </a:br>
            <a:r>
              <a:rPr lang="en-US" sz="2400"/>
              <a:t>Steven Liu</a:t>
            </a:r>
            <a:br>
              <a:rPr lang="en-US" sz="2400"/>
            </a:br>
            <a:r>
              <a:rPr lang="en-US" sz="2400"/>
              <a:t>Abigail Morar</a:t>
            </a:r>
            <a:br>
              <a:rPr lang="en-US" sz="2400"/>
            </a:br>
            <a:r>
              <a:rPr lang="en-US" sz="2400"/>
              <a:t>TA: Milenka Gamero</a:t>
            </a:r>
            <a:br>
              <a:rPr lang="en-US" sz="2400"/>
            </a:br>
            <a:r>
              <a:rPr lang="en-US" sz="2400"/>
              <a:t>Sponsor: Dalton Cyr</a:t>
            </a:r>
            <a:endParaRPr/>
          </a:p>
        </p:txBody>
      </p:sp>
      <p:pic>
        <p:nvPicPr>
          <p:cNvPr id="59" name="Google Shape;59;p2" descr="DLCOE_logo_HWHT.png"/>
          <p:cNvPicPr preferRelativeResize="0"/>
          <p:nvPr/>
        </p:nvPicPr>
        <p:blipFill rotWithShape="1">
          <a:blip r:embed="rId3">
            <a:alphaModFix/>
          </a:blip>
          <a:srcRect/>
          <a:stretch/>
        </p:blipFill>
        <p:spPr>
          <a:xfrm>
            <a:off x="5344000" y="1105318"/>
            <a:ext cx="3114199" cy="525774"/>
          </a:xfrm>
          <a:prstGeom prst="rect">
            <a:avLst/>
          </a:prstGeom>
          <a:noFill/>
          <a:ln>
            <a:noFill/>
          </a:ln>
        </p:spPr>
      </p:pic>
      <p:pic>
        <p:nvPicPr>
          <p:cNvPr id="60" name="Google Shape;60;p2"/>
          <p:cNvPicPr preferRelativeResize="0"/>
          <p:nvPr/>
        </p:nvPicPr>
        <p:blipFill rotWithShape="1">
          <a:blip r:embed="rId4">
            <a:alphaModFix/>
          </a:blip>
          <a:srcRect/>
          <a:stretch/>
        </p:blipFill>
        <p:spPr>
          <a:xfrm>
            <a:off x="254000" y="265842"/>
            <a:ext cx="2730500" cy="2730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2188f7f0115_0_28"/>
          <p:cNvSpPr txBox="1"/>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None/>
            </a:pPr>
            <a:r>
              <a:rPr lang="en-US" sz="3200" b="1">
                <a:solidFill>
                  <a:srgbClr val="000000"/>
                </a:solidFill>
              </a:rPr>
              <a:t>Application </a:t>
            </a:r>
            <a:r>
              <a:rPr lang="en-US" sz="3200" b="1"/>
              <a:t>Flow Chart</a:t>
            </a:r>
            <a:endParaRPr sz="3200" b="1">
              <a:solidFill>
                <a:srgbClr val="000000"/>
              </a:solidFill>
            </a:endParaRPr>
          </a:p>
          <a:p>
            <a:pPr marL="0" lvl="0" indent="0" algn="ctr" rtl="0">
              <a:lnSpc>
                <a:spcPct val="115000"/>
              </a:lnSpc>
              <a:spcBef>
                <a:spcPts val="0"/>
              </a:spcBef>
              <a:spcAft>
                <a:spcPts val="0"/>
              </a:spcAft>
              <a:buNone/>
            </a:pPr>
            <a:r>
              <a:rPr lang="en-US" sz="1720" b="1">
                <a:solidFill>
                  <a:srgbClr val="000000"/>
                </a:solidFill>
              </a:rPr>
              <a:t>Steven Liu</a:t>
            </a:r>
            <a:endParaRPr sz="2980" b="1">
              <a:solidFill>
                <a:srgbClr val="000000"/>
              </a:solidFill>
            </a:endParaRPr>
          </a:p>
        </p:txBody>
      </p:sp>
      <p:pic>
        <p:nvPicPr>
          <p:cNvPr id="131" name="Google Shape;131;g2188f7f0115_0_28"/>
          <p:cNvPicPr preferRelativeResize="0"/>
          <p:nvPr/>
        </p:nvPicPr>
        <p:blipFill>
          <a:blip r:embed="rId3">
            <a:alphaModFix/>
          </a:blip>
          <a:stretch>
            <a:fillRect/>
          </a:stretch>
        </p:blipFill>
        <p:spPr>
          <a:xfrm>
            <a:off x="1123950" y="1986227"/>
            <a:ext cx="6624332" cy="470032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188f7f0115_0_34"/>
          <p:cNvSpPr txBox="1"/>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None/>
            </a:pPr>
            <a:r>
              <a:rPr lang="en-US" sz="3200" b="1">
                <a:solidFill>
                  <a:srgbClr val="000000"/>
                </a:solidFill>
              </a:rPr>
              <a:t>Application and Server Subsystem</a:t>
            </a:r>
            <a:endParaRPr sz="3200" b="1">
              <a:solidFill>
                <a:srgbClr val="000000"/>
              </a:solidFill>
            </a:endParaRPr>
          </a:p>
          <a:p>
            <a:pPr marL="0" lvl="0" indent="0" algn="ctr" rtl="0">
              <a:lnSpc>
                <a:spcPct val="115000"/>
              </a:lnSpc>
              <a:spcBef>
                <a:spcPts val="0"/>
              </a:spcBef>
              <a:spcAft>
                <a:spcPts val="0"/>
              </a:spcAft>
              <a:buNone/>
            </a:pPr>
            <a:r>
              <a:rPr lang="en-US" sz="1720" b="1">
                <a:solidFill>
                  <a:srgbClr val="000000"/>
                </a:solidFill>
              </a:rPr>
              <a:t>Steven Liu</a:t>
            </a:r>
            <a:endParaRPr sz="2980" b="1">
              <a:solidFill>
                <a:srgbClr val="000000"/>
              </a:solidFill>
            </a:endParaRPr>
          </a:p>
        </p:txBody>
      </p:sp>
      <p:sp>
        <p:nvSpPr>
          <p:cNvPr id="138" name="Google Shape;138;g2188f7f0115_0_34"/>
          <p:cNvSpPr txBox="1">
            <a:spLocks noGrp="1"/>
          </p:cNvSpPr>
          <p:nvPr>
            <p:ph type="body" idx="1"/>
          </p:nvPr>
        </p:nvSpPr>
        <p:spPr>
          <a:xfrm>
            <a:off x="457200" y="2042325"/>
            <a:ext cx="4114800" cy="4077000"/>
          </a:xfrm>
          <a:prstGeom prst="rect">
            <a:avLst/>
          </a:prstGeom>
        </p:spPr>
        <p:txBody>
          <a:bodyPr spcFirstLastPara="1" wrap="square" lIns="91425" tIns="45700" rIns="91425" bIns="45700" anchor="t" anchorCtr="0">
            <a:normAutofit/>
          </a:bodyPr>
          <a:lstStyle/>
          <a:p>
            <a:pPr marL="0" lvl="0" indent="0" algn="ctr" rtl="0">
              <a:spcBef>
                <a:spcPts val="360"/>
              </a:spcBef>
              <a:spcAft>
                <a:spcPts val="0"/>
              </a:spcAft>
              <a:buNone/>
            </a:pPr>
            <a:r>
              <a:rPr lang="en-US" sz="2800"/>
              <a:t>Challenges</a:t>
            </a:r>
            <a:endParaRPr sz="2800"/>
          </a:p>
          <a:p>
            <a:pPr marL="457200" lvl="0" indent="-330200" algn="l" rtl="0">
              <a:lnSpc>
                <a:spcPct val="115000"/>
              </a:lnSpc>
              <a:spcBef>
                <a:spcPts val="360"/>
              </a:spcBef>
              <a:spcAft>
                <a:spcPts val="0"/>
              </a:spcAft>
              <a:buSzPts val="1600"/>
              <a:buChar char="•"/>
            </a:pPr>
            <a:r>
              <a:rPr lang="en-US" sz="1600"/>
              <a:t>Learning new programming language and coding in Android Studio</a:t>
            </a:r>
            <a:endParaRPr sz="1600"/>
          </a:p>
          <a:p>
            <a:pPr marL="457200" lvl="0" indent="-330200" algn="l" rtl="0">
              <a:lnSpc>
                <a:spcPct val="115000"/>
              </a:lnSpc>
              <a:spcBef>
                <a:spcPts val="1000"/>
              </a:spcBef>
              <a:spcAft>
                <a:spcPts val="0"/>
              </a:spcAft>
              <a:buSzPts val="1600"/>
              <a:buChar char="•"/>
            </a:pPr>
            <a:r>
              <a:rPr lang="en-US" sz="1600"/>
              <a:t>Integrating Firebase and handling communication</a:t>
            </a:r>
            <a:endParaRPr sz="1600"/>
          </a:p>
          <a:p>
            <a:pPr marL="457200" lvl="0" indent="-330200" algn="l" rtl="0">
              <a:lnSpc>
                <a:spcPct val="115000"/>
              </a:lnSpc>
              <a:spcBef>
                <a:spcPts val="1000"/>
              </a:spcBef>
              <a:spcAft>
                <a:spcPts val="0"/>
              </a:spcAft>
              <a:buSzPts val="1600"/>
              <a:buChar char="•"/>
            </a:pPr>
            <a:r>
              <a:rPr lang="en-US" sz="1600"/>
              <a:t>Communicating between different fragments within the app</a:t>
            </a:r>
            <a:endParaRPr sz="1600"/>
          </a:p>
          <a:p>
            <a:pPr marL="457200" lvl="0" indent="-330200" algn="l" rtl="0">
              <a:lnSpc>
                <a:spcPct val="115000"/>
              </a:lnSpc>
              <a:spcBef>
                <a:spcPts val="1000"/>
              </a:spcBef>
              <a:spcAft>
                <a:spcPts val="1000"/>
              </a:spcAft>
              <a:buSzPts val="1600"/>
              <a:buChar char="•"/>
            </a:pPr>
            <a:r>
              <a:rPr lang="en-US" sz="1600"/>
              <a:t>Designing an interactive library</a:t>
            </a:r>
            <a:endParaRPr sz="1600"/>
          </a:p>
        </p:txBody>
      </p:sp>
      <p:sp>
        <p:nvSpPr>
          <p:cNvPr id="139" name="Google Shape;139;g2188f7f0115_0_34"/>
          <p:cNvSpPr txBox="1">
            <a:spLocks noGrp="1"/>
          </p:cNvSpPr>
          <p:nvPr>
            <p:ph type="body" idx="1"/>
          </p:nvPr>
        </p:nvSpPr>
        <p:spPr>
          <a:xfrm>
            <a:off x="4572000" y="2042325"/>
            <a:ext cx="4114800" cy="4077000"/>
          </a:xfrm>
          <a:prstGeom prst="rect">
            <a:avLst/>
          </a:prstGeom>
        </p:spPr>
        <p:txBody>
          <a:bodyPr spcFirstLastPara="1" wrap="square" lIns="91425" tIns="45700" rIns="91425" bIns="45700" anchor="t" anchorCtr="0">
            <a:normAutofit/>
          </a:bodyPr>
          <a:lstStyle/>
          <a:p>
            <a:pPr marL="0" lvl="0" indent="0" algn="ctr" rtl="0">
              <a:spcBef>
                <a:spcPts val="360"/>
              </a:spcBef>
              <a:spcAft>
                <a:spcPts val="0"/>
              </a:spcAft>
              <a:buNone/>
            </a:pPr>
            <a:r>
              <a:rPr lang="en-US" sz="2800"/>
              <a:t>Solutions</a:t>
            </a:r>
            <a:endParaRPr sz="2800"/>
          </a:p>
          <a:p>
            <a:pPr marL="457200" lvl="0" indent="-330200" algn="l" rtl="0">
              <a:lnSpc>
                <a:spcPct val="115000"/>
              </a:lnSpc>
              <a:spcBef>
                <a:spcPts val="360"/>
              </a:spcBef>
              <a:spcAft>
                <a:spcPts val="0"/>
              </a:spcAft>
              <a:buSzPts val="1600"/>
              <a:buChar char="•"/>
            </a:pPr>
            <a:r>
              <a:rPr lang="en-US" sz="1600"/>
              <a:t>Research done through Youtube videos, Android documentation, and Firebase documentation</a:t>
            </a:r>
            <a:endParaRPr sz="1600"/>
          </a:p>
          <a:p>
            <a:pPr marL="457200" lvl="0" indent="-330200" algn="l" rtl="0">
              <a:lnSpc>
                <a:spcPct val="115000"/>
              </a:lnSpc>
              <a:spcBef>
                <a:spcPts val="1000"/>
              </a:spcBef>
              <a:spcAft>
                <a:spcPts val="0"/>
              </a:spcAft>
              <a:buSzPts val="1600"/>
              <a:buChar char="•"/>
            </a:pPr>
            <a:r>
              <a:rPr lang="en-US" sz="1600"/>
              <a:t>Consulting previous and relevant information in Q&amp;A programmer sites such as Stack Overflow</a:t>
            </a:r>
            <a:endParaRPr sz="1600"/>
          </a:p>
          <a:p>
            <a:pPr marL="457200" lvl="0" indent="-330200" algn="l" rtl="0">
              <a:lnSpc>
                <a:spcPct val="115000"/>
              </a:lnSpc>
              <a:spcBef>
                <a:spcPts val="1000"/>
              </a:spcBef>
              <a:spcAft>
                <a:spcPts val="1000"/>
              </a:spcAft>
              <a:buSzPts val="1600"/>
              <a:buChar char="•"/>
            </a:pPr>
            <a:r>
              <a:rPr lang="en-US" sz="1600"/>
              <a:t>Debugging and improving designs</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22e88239a07_0_6"/>
          <p:cNvSpPr txBox="1"/>
          <p:nvPr/>
        </p:nvSpPr>
        <p:spPr>
          <a:xfrm>
            <a:off x="393750" y="1950175"/>
            <a:ext cx="3606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The application and server have been able to perform all required functions along with a few additional in-app functions.</a:t>
            </a:r>
            <a:endParaRPr dirty="0"/>
          </a:p>
        </p:txBody>
      </p:sp>
      <p:sp>
        <p:nvSpPr>
          <p:cNvPr id="146" name="Google Shape;146;g22e88239a07_0_6"/>
          <p:cNvSpPr txBox="1"/>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None/>
            </a:pPr>
            <a:r>
              <a:rPr lang="en-US" sz="3200" b="1">
                <a:solidFill>
                  <a:srgbClr val="000000"/>
                </a:solidFill>
              </a:rPr>
              <a:t>Application and Server Subsystem Results</a:t>
            </a:r>
            <a:endParaRPr sz="2980" b="1">
              <a:solidFill>
                <a:srgbClr val="000000"/>
              </a:solidFill>
            </a:endParaRPr>
          </a:p>
        </p:txBody>
      </p:sp>
      <p:graphicFrame>
        <p:nvGraphicFramePr>
          <p:cNvPr id="147" name="Google Shape;147;g22e88239a07_0_6"/>
          <p:cNvGraphicFramePr/>
          <p:nvPr/>
        </p:nvGraphicFramePr>
        <p:xfrm>
          <a:off x="393750" y="2859725"/>
          <a:ext cx="3606900" cy="3765935"/>
        </p:xfrm>
        <a:graphic>
          <a:graphicData uri="http://schemas.openxmlformats.org/drawingml/2006/table">
            <a:tbl>
              <a:tblPr>
                <a:noFill/>
                <a:tableStyleId>{664B36EA-34A3-4874-894E-DAFBF74B35F0}</a:tableStyleId>
              </a:tblPr>
              <a:tblGrid>
                <a:gridCol w="1803450">
                  <a:extLst>
                    <a:ext uri="{9D8B030D-6E8A-4147-A177-3AD203B41FA5}">
                      <a16:colId xmlns:a16="http://schemas.microsoft.com/office/drawing/2014/main" val="20000"/>
                    </a:ext>
                  </a:extLst>
                </a:gridCol>
                <a:gridCol w="1803450">
                  <a:extLst>
                    <a:ext uri="{9D8B030D-6E8A-4147-A177-3AD203B41FA5}">
                      <a16:colId xmlns:a16="http://schemas.microsoft.com/office/drawing/2014/main" val="20001"/>
                    </a:ext>
                  </a:extLst>
                </a:gridCol>
              </a:tblGrid>
              <a:tr h="435025">
                <a:tc>
                  <a:txBody>
                    <a:bodyPr/>
                    <a:lstStyle/>
                    <a:p>
                      <a:pPr marL="0" lvl="0" indent="0" algn="l" rtl="0">
                        <a:spcBef>
                          <a:spcPts val="0"/>
                        </a:spcBef>
                        <a:spcAft>
                          <a:spcPts val="0"/>
                        </a:spcAft>
                        <a:buNone/>
                      </a:pPr>
                      <a:r>
                        <a:rPr lang="en-US" sz="1200"/>
                        <a:t>Tasks</a:t>
                      </a:r>
                      <a:endParaRPr sz="1200"/>
                    </a:p>
                  </a:txBody>
                  <a:tcPr marL="91425" marR="91425" marT="91425" marB="91425">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a:t>Efficiency</a:t>
                      </a:r>
                      <a:endParaRPr sz="1200"/>
                    </a:p>
                  </a:txBody>
                  <a:tcPr marL="91425" marR="91425" marT="91425" marB="91425">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68375">
                <a:tc>
                  <a:txBody>
                    <a:bodyPr/>
                    <a:lstStyle/>
                    <a:p>
                      <a:pPr marL="0" lvl="0" indent="0" algn="l" rtl="0">
                        <a:spcBef>
                          <a:spcPts val="0"/>
                        </a:spcBef>
                        <a:spcAft>
                          <a:spcPts val="0"/>
                        </a:spcAft>
                        <a:buNone/>
                      </a:pPr>
                      <a:r>
                        <a:rPr lang="en-US" sz="1200"/>
                        <a:t>Start/Cancel Print to database</a:t>
                      </a:r>
                      <a:endParaRPr sz="1200"/>
                    </a:p>
                  </a:txBody>
                  <a:tcPr marL="91425" marR="91425" marT="91425" marB="91425">
                    <a:lnT w="38100"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sz="1200"/>
                        <a:t>100%</a:t>
                      </a:r>
                      <a:endParaRPr sz="1200"/>
                    </a:p>
                  </a:txBody>
                  <a:tcPr marL="91425" marR="91425" marT="91425" marB="91425">
                    <a:lnT w="38100"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sz="1200"/>
                        <a:t>Upload new file to database</a:t>
                      </a:r>
                      <a:endParaRPr sz="1200"/>
                    </a:p>
                  </a:txBody>
                  <a:tcPr marL="91425" marR="91425" marT="91425" marB="91425"/>
                </a:tc>
                <a:tc>
                  <a:txBody>
                    <a:bodyPr/>
                    <a:lstStyle/>
                    <a:p>
                      <a:pPr marL="0" lvl="0" indent="0" algn="l" rtl="0">
                        <a:spcBef>
                          <a:spcPts val="0"/>
                        </a:spcBef>
                        <a:spcAft>
                          <a:spcPts val="0"/>
                        </a:spcAft>
                        <a:buNone/>
                      </a:pPr>
                      <a:r>
                        <a:rPr lang="en-US" sz="1200"/>
                        <a:t>98%</a:t>
                      </a:r>
                      <a:endParaRPr sz="1200"/>
                    </a:p>
                  </a:txBody>
                  <a:tcPr marL="91425" marR="91425" marT="91425" marB="91425"/>
                </a:tc>
                <a:extLst>
                  <a:ext uri="{0D108BD9-81ED-4DB2-BD59-A6C34878D82A}">
                    <a16:rowId xmlns:a16="http://schemas.microsoft.com/office/drawing/2014/main" val="10002"/>
                  </a:ext>
                </a:extLst>
              </a:tr>
              <a:tr h="568375">
                <a:tc>
                  <a:txBody>
                    <a:bodyPr/>
                    <a:lstStyle/>
                    <a:p>
                      <a:pPr marL="0" lvl="0" indent="0" algn="l" rtl="0">
                        <a:spcBef>
                          <a:spcPts val="0"/>
                        </a:spcBef>
                        <a:spcAft>
                          <a:spcPts val="0"/>
                        </a:spcAft>
                        <a:buNone/>
                      </a:pPr>
                      <a:r>
                        <a:rPr lang="en-US" sz="1200"/>
                        <a:t>Update Formatting values to database</a:t>
                      </a:r>
                      <a:endParaRPr sz="1200"/>
                    </a:p>
                  </a:txBody>
                  <a:tcPr marL="91425" marR="91425" marT="91425" marB="91425"/>
                </a:tc>
                <a:tc>
                  <a:txBody>
                    <a:bodyPr/>
                    <a:lstStyle/>
                    <a:p>
                      <a:pPr marL="0" lvl="0" indent="0" algn="l" rtl="0">
                        <a:spcBef>
                          <a:spcPts val="0"/>
                        </a:spcBef>
                        <a:spcAft>
                          <a:spcPts val="0"/>
                        </a:spcAft>
                        <a:buNone/>
                      </a:pPr>
                      <a:r>
                        <a:rPr lang="en-US" sz="1200">
                          <a:solidFill>
                            <a:schemeClr val="dk1"/>
                          </a:solidFill>
                        </a:rPr>
                        <a:t>100%</a:t>
                      </a:r>
                      <a:endParaRPr sz="1200"/>
                    </a:p>
                  </a:txBody>
                  <a:tcPr marL="91425" marR="91425" marT="91425" marB="91425"/>
                </a:tc>
                <a:extLst>
                  <a:ext uri="{0D108BD9-81ED-4DB2-BD59-A6C34878D82A}">
                    <a16:rowId xmlns:a16="http://schemas.microsoft.com/office/drawing/2014/main" val="10003"/>
                  </a:ext>
                </a:extLst>
              </a:tr>
              <a:tr h="508800">
                <a:tc>
                  <a:txBody>
                    <a:bodyPr/>
                    <a:lstStyle/>
                    <a:p>
                      <a:pPr marL="0" lvl="0" indent="0" algn="l" rtl="0">
                        <a:spcBef>
                          <a:spcPts val="0"/>
                        </a:spcBef>
                        <a:spcAft>
                          <a:spcPts val="0"/>
                        </a:spcAft>
                        <a:buNone/>
                      </a:pPr>
                      <a:r>
                        <a:rPr lang="en-US" sz="1200"/>
                        <a:t>Display Library Files</a:t>
                      </a:r>
                      <a:endParaRPr sz="1200"/>
                    </a:p>
                  </a:txBody>
                  <a:tcPr marL="91425" marR="91425" marT="91425" marB="91425"/>
                </a:tc>
                <a:tc>
                  <a:txBody>
                    <a:bodyPr/>
                    <a:lstStyle/>
                    <a:p>
                      <a:pPr marL="0" lvl="0" indent="0" algn="l" rtl="0">
                        <a:spcBef>
                          <a:spcPts val="0"/>
                        </a:spcBef>
                        <a:spcAft>
                          <a:spcPts val="0"/>
                        </a:spcAft>
                        <a:buNone/>
                      </a:pPr>
                      <a:r>
                        <a:rPr lang="en-US" sz="1200">
                          <a:solidFill>
                            <a:schemeClr val="dk1"/>
                          </a:solidFill>
                        </a:rPr>
                        <a:t>100%</a:t>
                      </a:r>
                      <a:endParaRPr sz="1200"/>
                    </a:p>
                  </a:txBody>
                  <a:tcPr marL="91425" marR="91425" marT="91425" marB="91425"/>
                </a:tc>
                <a:extLst>
                  <a:ext uri="{0D108BD9-81ED-4DB2-BD59-A6C34878D82A}">
                    <a16:rowId xmlns:a16="http://schemas.microsoft.com/office/drawing/2014/main" val="10004"/>
                  </a:ext>
                </a:extLst>
              </a:tr>
              <a:tr h="568375">
                <a:tc>
                  <a:txBody>
                    <a:bodyPr/>
                    <a:lstStyle/>
                    <a:p>
                      <a:pPr marL="0" lvl="0" indent="0" algn="l" rtl="0">
                        <a:spcBef>
                          <a:spcPts val="0"/>
                        </a:spcBef>
                        <a:spcAft>
                          <a:spcPts val="0"/>
                        </a:spcAft>
                        <a:buNone/>
                      </a:pPr>
                      <a:r>
                        <a:rPr lang="en-US" sz="1200"/>
                        <a:t>Display 3D Printer parameters in App</a:t>
                      </a:r>
                      <a:endParaRPr sz="1200"/>
                    </a:p>
                  </a:txBody>
                  <a:tcPr marL="91425" marR="91425" marT="91425" marB="91425"/>
                </a:tc>
                <a:tc>
                  <a:txBody>
                    <a:bodyPr/>
                    <a:lstStyle/>
                    <a:p>
                      <a:pPr marL="0" lvl="0" indent="0" algn="l" rtl="0">
                        <a:spcBef>
                          <a:spcPts val="0"/>
                        </a:spcBef>
                        <a:spcAft>
                          <a:spcPts val="0"/>
                        </a:spcAft>
                        <a:buNone/>
                      </a:pPr>
                      <a:r>
                        <a:rPr lang="en-US" sz="1200">
                          <a:solidFill>
                            <a:schemeClr val="dk1"/>
                          </a:solidFill>
                        </a:rPr>
                        <a:t>100%</a:t>
                      </a:r>
                      <a:endParaRPr sz="1200"/>
                    </a:p>
                  </a:txBody>
                  <a:tcPr marL="91425" marR="91425" marT="91425" marB="91425"/>
                </a:tc>
                <a:extLst>
                  <a:ext uri="{0D108BD9-81ED-4DB2-BD59-A6C34878D82A}">
                    <a16:rowId xmlns:a16="http://schemas.microsoft.com/office/drawing/2014/main" val="10005"/>
                  </a:ext>
                </a:extLst>
              </a:tr>
              <a:tr h="568375">
                <a:tc>
                  <a:txBody>
                    <a:bodyPr/>
                    <a:lstStyle/>
                    <a:p>
                      <a:pPr marL="0" lvl="0" indent="0" algn="l" rtl="0">
                        <a:spcBef>
                          <a:spcPts val="0"/>
                        </a:spcBef>
                        <a:spcAft>
                          <a:spcPts val="0"/>
                        </a:spcAft>
                        <a:buNone/>
                      </a:pPr>
                      <a:r>
                        <a:rPr lang="en-US" sz="1200"/>
                        <a:t>Communicate between tabs</a:t>
                      </a:r>
                      <a:endParaRPr sz="1200"/>
                    </a:p>
                  </a:txBody>
                  <a:tcPr marL="91425" marR="91425" marT="91425" marB="91425"/>
                </a:tc>
                <a:tc>
                  <a:txBody>
                    <a:bodyPr/>
                    <a:lstStyle/>
                    <a:p>
                      <a:pPr marL="0" lvl="0" indent="0" algn="l" rtl="0">
                        <a:spcBef>
                          <a:spcPts val="0"/>
                        </a:spcBef>
                        <a:spcAft>
                          <a:spcPts val="0"/>
                        </a:spcAft>
                        <a:buNone/>
                      </a:pPr>
                      <a:r>
                        <a:rPr lang="en-US" sz="1200">
                          <a:solidFill>
                            <a:schemeClr val="dk1"/>
                          </a:solidFill>
                        </a:rPr>
                        <a:t>100%</a:t>
                      </a:r>
                      <a:endParaRPr sz="1200"/>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22f50307910_2_0"/>
          <p:cNvSpPr txBox="1"/>
          <p:nvPr/>
        </p:nvSpPr>
        <p:spPr>
          <a:xfrm>
            <a:off x="457200" y="12015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None/>
            </a:pPr>
            <a:r>
              <a:rPr lang="en-US" sz="3200" b="1"/>
              <a:t>Microcontroller Subsystem </a:t>
            </a:r>
            <a:r>
              <a:rPr lang="en-US" sz="3200" b="1">
                <a:solidFill>
                  <a:srgbClr val="000000"/>
                </a:solidFill>
              </a:rPr>
              <a:t>Overview</a:t>
            </a:r>
            <a:endParaRPr sz="3200" b="1">
              <a:solidFill>
                <a:srgbClr val="000000"/>
              </a:solidFill>
            </a:endParaRPr>
          </a:p>
          <a:p>
            <a:pPr marL="0" lvl="0" indent="0" algn="ctr" rtl="0">
              <a:lnSpc>
                <a:spcPct val="115000"/>
              </a:lnSpc>
              <a:spcBef>
                <a:spcPts val="0"/>
              </a:spcBef>
              <a:spcAft>
                <a:spcPts val="0"/>
              </a:spcAft>
              <a:buNone/>
            </a:pPr>
            <a:r>
              <a:rPr lang="en-US" sz="1720" b="1"/>
              <a:t>Abigail Morar</a:t>
            </a:r>
            <a:endParaRPr sz="2980" b="1">
              <a:solidFill>
                <a:srgbClr val="000000"/>
              </a:solidFill>
            </a:endParaRPr>
          </a:p>
        </p:txBody>
      </p:sp>
      <p:sp>
        <p:nvSpPr>
          <p:cNvPr id="154" name="Google Shape;154;g22f50307910_2_0"/>
          <p:cNvSpPr txBox="1"/>
          <p:nvPr/>
        </p:nvSpPr>
        <p:spPr>
          <a:xfrm>
            <a:off x="1280850" y="2457400"/>
            <a:ext cx="2850000" cy="4125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US" sz="1600"/>
              <a:t>The microcontroller is the brain of the 3D printer, connecting and controlling all parts of the system together.</a:t>
            </a:r>
            <a:endParaRPr sz="1600"/>
          </a:p>
          <a:p>
            <a:pPr marL="457200" lvl="0" indent="-330200" algn="l" rtl="0">
              <a:spcBef>
                <a:spcPts val="0"/>
              </a:spcBef>
              <a:spcAft>
                <a:spcPts val="0"/>
              </a:spcAft>
              <a:buSzPts val="1600"/>
              <a:buChar char="●"/>
            </a:pPr>
            <a:r>
              <a:rPr lang="en-US" sz="1600"/>
              <a:t>The microcontroller performs </a:t>
            </a:r>
            <a:r>
              <a:rPr lang="en-US" sz="1600">
                <a:solidFill>
                  <a:schemeClr val="dk1"/>
                </a:solidFill>
              </a:rPr>
              <a:t>all the calculations and readings to and from the electrical components and application and server.</a:t>
            </a:r>
            <a:endParaRPr sz="1600"/>
          </a:p>
          <a:p>
            <a:pPr marL="457200" lvl="0" indent="-330200" algn="l" rtl="0">
              <a:spcBef>
                <a:spcPts val="0"/>
              </a:spcBef>
              <a:spcAft>
                <a:spcPts val="0"/>
              </a:spcAft>
              <a:buSzPts val="1600"/>
              <a:buChar char="●"/>
            </a:pPr>
            <a:r>
              <a:rPr lang="en-US" sz="1600"/>
              <a:t>The microcontroller allows the user to 3D print whatever is designed.</a:t>
            </a:r>
            <a:endParaRPr sz="1600"/>
          </a:p>
        </p:txBody>
      </p:sp>
      <p:pic>
        <p:nvPicPr>
          <p:cNvPr id="3" name="Picture 2" descr="A picture containing electronics, adapter&#10;&#10;Description automatically generated">
            <a:extLst>
              <a:ext uri="{FF2B5EF4-FFF2-40B4-BE49-F238E27FC236}">
                <a16:creationId xmlns:a16="http://schemas.microsoft.com/office/drawing/2014/main" id="{65FA5230-DE3B-20C0-3FB4-02ADA2530507}"/>
              </a:ext>
            </a:extLst>
          </p:cNvPr>
          <p:cNvPicPr>
            <a:picLocks noChangeAspect="1"/>
          </p:cNvPicPr>
          <p:nvPr/>
        </p:nvPicPr>
        <p:blipFill>
          <a:blip r:embed="rId3"/>
          <a:stretch>
            <a:fillRect/>
          </a:stretch>
        </p:blipFill>
        <p:spPr>
          <a:xfrm>
            <a:off x="4787706" y="2337621"/>
            <a:ext cx="3309168" cy="441222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22f50307910_2_9"/>
          <p:cNvSpPr txBox="1"/>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None/>
            </a:pPr>
            <a:r>
              <a:rPr lang="en-US" sz="3200" b="1"/>
              <a:t>Microcontroller</a:t>
            </a:r>
            <a:r>
              <a:rPr lang="en-US" sz="3200" b="1">
                <a:solidFill>
                  <a:srgbClr val="000000"/>
                </a:solidFill>
              </a:rPr>
              <a:t> Subsystem</a:t>
            </a:r>
            <a:endParaRPr sz="3200" b="1">
              <a:solidFill>
                <a:srgbClr val="000000"/>
              </a:solidFill>
            </a:endParaRPr>
          </a:p>
          <a:p>
            <a:pPr marL="0" lvl="0" indent="0" algn="ctr" rtl="0">
              <a:lnSpc>
                <a:spcPct val="115000"/>
              </a:lnSpc>
              <a:spcBef>
                <a:spcPts val="0"/>
              </a:spcBef>
              <a:spcAft>
                <a:spcPts val="0"/>
              </a:spcAft>
              <a:buNone/>
            </a:pPr>
            <a:r>
              <a:rPr lang="en-US" sz="1720" b="1"/>
              <a:t>Abigail Morar</a:t>
            </a:r>
            <a:endParaRPr sz="2980" b="1">
              <a:solidFill>
                <a:srgbClr val="000000"/>
              </a:solidFill>
            </a:endParaRPr>
          </a:p>
        </p:txBody>
      </p:sp>
      <p:sp>
        <p:nvSpPr>
          <p:cNvPr id="162" name="Google Shape;162;g22f50307910_2_9"/>
          <p:cNvSpPr txBox="1">
            <a:spLocks noGrp="1"/>
          </p:cNvSpPr>
          <p:nvPr>
            <p:ph type="body" idx="1"/>
          </p:nvPr>
        </p:nvSpPr>
        <p:spPr>
          <a:xfrm>
            <a:off x="457200" y="2042325"/>
            <a:ext cx="4114800" cy="4077000"/>
          </a:xfrm>
          <a:prstGeom prst="rect">
            <a:avLst/>
          </a:prstGeom>
        </p:spPr>
        <p:txBody>
          <a:bodyPr spcFirstLastPara="1" wrap="square" lIns="91425" tIns="45700" rIns="91425" bIns="45700" anchor="t" anchorCtr="0">
            <a:normAutofit/>
          </a:bodyPr>
          <a:lstStyle/>
          <a:p>
            <a:pPr marL="0" lvl="0" indent="0" algn="ctr" rtl="0">
              <a:spcBef>
                <a:spcPts val="360"/>
              </a:spcBef>
              <a:spcAft>
                <a:spcPts val="0"/>
              </a:spcAft>
              <a:buNone/>
            </a:pPr>
            <a:r>
              <a:rPr lang="en-US" sz="2800"/>
              <a:t>Challenges</a:t>
            </a:r>
            <a:endParaRPr sz="2800"/>
          </a:p>
          <a:p>
            <a:pPr marL="457200" lvl="0" indent="-355600" algn="l" rtl="0">
              <a:lnSpc>
                <a:spcPct val="115000"/>
              </a:lnSpc>
              <a:spcBef>
                <a:spcPts val="360"/>
              </a:spcBef>
              <a:spcAft>
                <a:spcPts val="0"/>
              </a:spcAft>
              <a:buSzPts val="2000"/>
              <a:buChar char="•"/>
            </a:pPr>
            <a:r>
              <a:rPr lang="en-US" sz="2000"/>
              <a:t>Learning the programming language, IDE, and g-code commands</a:t>
            </a:r>
            <a:endParaRPr sz="2000"/>
          </a:p>
          <a:p>
            <a:pPr marL="457200" lvl="0" indent="-355600" algn="l" rtl="0">
              <a:lnSpc>
                <a:spcPct val="115000"/>
              </a:lnSpc>
              <a:spcBef>
                <a:spcPts val="1000"/>
              </a:spcBef>
              <a:spcAft>
                <a:spcPts val="0"/>
              </a:spcAft>
              <a:buSzPts val="2000"/>
              <a:buChar char="•"/>
            </a:pPr>
            <a:r>
              <a:rPr lang="en-US" sz="2000"/>
              <a:t>Implementing the code and constant debugging </a:t>
            </a:r>
            <a:endParaRPr sz="2000"/>
          </a:p>
          <a:p>
            <a:pPr marL="457200" lvl="0" indent="-355600" algn="l" rtl="0">
              <a:lnSpc>
                <a:spcPct val="115000"/>
              </a:lnSpc>
              <a:spcBef>
                <a:spcPts val="1000"/>
              </a:spcBef>
              <a:spcAft>
                <a:spcPts val="1000"/>
              </a:spcAft>
              <a:buSzPts val="2000"/>
              <a:buChar char="•"/>
            </a:pPr>
            <a:r>
              <a:rPr lang="en-US" sz="2000"/>
              <a:t>Understanding how the microcontroller reads in values and outputs information</a:t>
            </a:r>
            <a:endParaRPr sz="2000"/>
          </a:p>
        </p:txBody>
      </p:sp>
      <p:sp>
        <p:nvSpPr>
          <p:cNvPr id="163" name="Google Shape;163;g22f50307910_2_9"/>
          <p:cNvSpPr txBox="1">
            <a:spLocks noGrp="1"/>
          </p:cNvSpPr>
          <p:nvPr>
            <p:ph type="body" idx="1"/>
          </p:nvPr>
        </p:nvSpPr>
        <p:spPr>
          <a:xfrm>
            <a:off x="4572000" y="2042325"/>
            <a:ext cx="4114800" cy="4077000"/>
          </a:xfrm>
          <a:prstGeom prst="rect">
            <a:avLst/>
          </a:prstGeom>
        </p:spPr>
        <p:txBody>
          <a:bodyPr spcFirstLastPara="1" wrap="square" lIns="91425" tIns="45700" rIns="91425" bIns="45700" anchor="t" anchorCtr="0">
            <a:normAutofit lnSpcReduction="10000"/>
          </a:bodyPr>
          <a:lstStyle/>
          <a:p>
            <a:pPr marL="0" lvl="0" indent="0" algn="ctr" rtl="0">
              <a:spcBef>
                <a:spcPts val="360"/>
              </a:spcBef>
              <a:spcAft>
                <a:spcPts val="0"/>
              </a:spcAft>
              <a:buNone/>
            </a:pPr>
            <a:r>
              <a:rPr lang="en-US" sz="2800"/>
              <a:t>Solutions</a:t>
            </a:r>
            <a:endParaRPr sz="2800"/>
          </a:p>
          <a:p>
            <a:pPr marL="457200" lvl="0" indent="-355600" algn="l" rtl="0">
              <a:lnSpc>
                <a:spcPct val="115000"/>
              </a:lnSpc>
              <a:spcBef>
                <a:spcPts val="360"/>
              </a:spcBef>
              <a:spcAft>
                <a:spcPts val="0"/>
              </a:spcAft>
              <a:buSzPts val="2000"/>
              <a:buChar char="•"/>
            </a:pPr>
            <a:r>
              <a:rPr lang="en-US" sz="2000"/>
              <a:t>Constant research using youtube videos and articles and previous user programs for examples and understanding</a:t>
            </a:r>
            <a:endParaRPr sz="2000"/>
          </a:p>
          <a:p>
            <a:pPr marL="457200" lvl="0" indent="-355600" algn="l" rtl="0">
              <a:lnSpc>
                <a:spcPct val="115000"/>
              </a:lnSpc>
              <a:spcBef>
                <a:spcPts val="1000"/>
              </a:spcBef>
              <a:spcAft>
                <a:spcPts val="0"/>
              </a:spcAft>
              <a:buSzPts val="2000"/>
              <a:buChar char="•"/>
            </a:pPr>
            <a:r>
              <a:rPr lang="en-US" sz="2000"/>
              <a:t>Seeking guidance from peers and professionals</a:t>
            </a:r>
            <a:endParaRPr sz="2000"/>
          </a:p>
          <a:p>
            <a:pPr marL="457200" lvl="0" indent="-355600" algn="l" rtl="0">
              <a:lnSpc>
                <a:spcPct val="115000"/>
              </a:lnSpc>
              <a:spcBef>
                <a:spcPts val="1000"/>
              </a:spcBef>
              <a:spcAft>
                <a:spcPts val="1000"/>
              </a:spcAft>
              <a:buSzPts val="2000"/>
              <a:buChar char="•"/>
            </a:pPr>
            <a:r>
              <a:rPr lang="en-US" sz="2000"/>
              <a:t>Reviewing header files from the manufacturer</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9"/>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Arial"/>
              <a:buNone/>
            </a:pPr>
            <a:r>
              <a:rPr lang="en-US" dirty="0"/>
              <a:t>Integrated System Results</a:t>
            </a:r>
            <a:endParaRPr dirty="0"/>
          </a:p>
        </p:txBody>
      </p:sp>
      <p:sp>
        <p:nvSpPr>
          <p:cNvPr id="169" name="Google Shape;169;p9"/>
          <p:cNvSpPr txBox="1">
            <a:spLocks noGrp="1"/>
          </p:cNvSpPr>
          <p:nvPr>
            <p:ph type="body" idx="1"/>
          </p:nvPr>
        </p:nvSpPr>
        <p:spPr>
          <a:xfrm>
            <a:off x="457200" y="2049270"/>
            <a:ext cx="8229600" cy="4637280"/>
          </a:xfrm>
          <a:prstGeom prst="rect">
            <a:avLst/>
          </a:prstGeom>
          <a:noFill/>
          <a:ln>
            <a:noFill/>
          </a:ln>
        </p:spPr>
        <p:txBody>
          <a:bodyPr spcFirstLastPara="1" wrap="square" lIns="91425" tIns="45700" rIns="91425" bIns="45700" anchor="t" anchorCtr="0">
            <a:normAutofit/>
          </a:bodyPr>
          <a:lstStyle/>
          <a:p>
            <a:pPr marL="457200" lvl="0" indent="-381000" algn="l" rtl="0">
              <a:spcBef>
                <a:spcPts val="0"/>
              </a:spcBef>
              <a:spcAft>
                <a:spcPts val="0"/>
              </a:spcAft>
              <a:buSzPts val="2400"/>
              <a:buChar char="•"/>
            </a:pPr>
            <a:r>
              <a:rPr lang="en-US" sz="2400"/>
              <a:t>The MCU is capable of sending commands that can control the hotend and heated bed via thermistor readings. Run and operate all 4 of our stepper motors making 1mm steps. Can turn on and off both hotend fans.</a:t>
            </a:r>
            <a:endParaRPr sz="2400"/>
          </a:p>
          <a:p>
            <a:pPr marL="457200" lvl="0" indent="-381000" algn="l" rtl="0">
              <a:spcBef>
                <a:spcPts val="0"/>
              </a:spcBef>
              <a:spcAft>
                <a:spcPts val="0"/>
              </a:spcAft>
              <a:buSzPts val="2400"/>
              <a:buChar char="•"/>
            </a:pPr>
            <a:r>
              <a:rPr lang="en-US" sz="2400"/>
              <a:t>Connects fully to the application/server by reading from appropriate nodes and updating components accordingly. Also reports new/current temperature values, extruder location, and fan and print status back to the server.</a:t>
            </a:r>
            <a:endParaRPr sz="2400"/>
          </a:p>
          <a:p>
            <a:pPr marL="457200" lvl="0" indent="-381000" algn="l" rtl="0">
              <a:spcBef>
                <a:spcPts val="0"/>
              </a:spcBef>
              <a:spcAft>
                <a:spcPts val="0"/>
              </a:spcAft>
              <a:buSzPts val="2400"/>
              <a:buChar char="•"/>
            </a:pPr>
            <a:r>
              <a:rPr lang="en-US" sz="2400"/>
              <a:t>MCU reads in g-code from the correct path in the database and parses the incoming information.</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22f50307910_3_1"/>
          <p:cNvSpPr txBox="1">
            <a:spLocks noGrp="1"/>
          </p:cNvSpPr>
          <p:nvPr>
            <p:ph type="title"/>
          </p:nvPr>
        </p:nvSpPr>
        <p:spPr>
          <a:xfrm>
            <a:off x="457200" y="1049177"/>
            <a:ext cx="8229600" cy="803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t>Integrated System Results</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0"/>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Arial"/>
              <a:buNone/>
            </a:pPr>
            <a:r>
              <a:rPr lang="en-US"/>
              <a:t>Conclusions</a:t>
            </a:r>
            <a:endParaRPr/>
          </a:p>
        </p:txBody>
      </p:sp>
      <p:sp>
        <p:nvSpPr>
          <p:cNvPr id="182" name="Google Shape;182;p10"/>
          <p:cNvSpPr txBox="1">
            <a:spLocks noGrp="1"/>
          </p:cNvSpPr>
          <p:nvPr>
            <p:ph type="body" idx="1"/>
          </p:nvPr>
        </p:nvSpPr>
        <p:spPr>
          <a:xfrm>
            <a:off x="457200" y="2049270"/>
            <a:ext cx="8229600" cy="4637280"/>
          </a:xfrm>
          <a:prstGeom prst="rect">
            <a:avLst/>
          </a:prstGeom>
          <a:noFill/>
          <a:ln>
            <a:noFill/>
          </a:ln>
        </p:spPr>
        <p:txBody>
          <a:bodyPr spcFirstLastPara="1" wrap="square" lIns="91425" tIns="45700" rIns="91425" bIns="45700" anchor="t" anchorCtr="0">
            <a:normAutofit/>
          </a:bodyPr>
          <a:lstStyle/>
          <a:p>
            <a:pPr marL="457200" lvl="0" indent="-381000" algn="l" rtl="0">
              <a:spcBef>
                <a:spcPts val="0"/>
              </a:spcBef>
              <a:spcAft>
                <a:spcPts val="0"/>
              </a:spcAft>
              <a:buSzPts val="2400"/>
              <a:buChar char="•"/>
            </a:pPr>
            <a:r>
              <a:rPr lang="en-US" sz="2400" dirty="0"/>
              <a:t>Issues were discovered with the design of the thermistors and switches that have been corrected via wire jumpers on the current Main Control Board</a:t>
            </a:r>
            <a:endParaRPr sz="2400" dirty="0"/>
          </a:p>
          <a:p>
            <a:pPr marL="457200" lvl="0" indent="-381000" algn="l" rtl="0">
              <a:spcBef>
                <a:spcPts val="0"/>
              </a:spcBef>
              <a:spcAft>
                <a:spcPts val="0"/>
              </a:spcAft>
              <a:buSzPts val="2400"/>
              <a:buChar char="•"/>
            </a:pPr>
            <a:r>
              <a:rPr lang="en-US" sz="2400" dirty="0"/>
              <a:t>For the stepper motor end switches, there is an issue with the ADC input floating due to circuit design</a:t>
            </a:r>
            <a:endParaRPr sz="2400" dirty="0"/>
          </a:p>
          <a:p>
            <a:pPr marL="457200" lvl="0" indent="-381000" algn="l" rtl="0">
              <a:spcBef>
                <a:spcPts val="0"/>
              </a:spcBef>
              <a:spcAft>
                <a:spcPts val="0"/>
              </a:spcAft>
              <a:buSzPts val="2400"/>
              <a:buChar char="•"/>
            </a:pPr>
            <a:r>
              <a:rPr lang="en-US" sz="2400" dirty="0"/>
              <a:t>Currently the MCU does not read complete g-code file, there is an issue with the pull request unable to handle the file size </a:t>
            </a:r>
            <a:endParaRPr sz="2400" dirty="0"/>
          </a:p>
          <a:p>
            <a:pPr marL="457200" lvl="0" indent="-381000" algn="l" rtl="0">
              <a:spcBef>
                <a:spcPts val="0"/>
              </a:spcBef>
              <a:spcAft>
                <a:spcPts val="0"/>
              </a:spcAft>
              <a:buSzPts val="2400"/>
              <a:buChar char="•"/>
            </a:pPr>
            <a:r>
              <a:rPr lang="en-US" sz="2400" dirty="0"/>
              <a:t>Minor updates needed to perfect the printer accuracy</a:t>
            </a:r>
            <a:endParaRPr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3"/>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Arial"/>
              <a:buNone/>
            </a:pPr>
            <a:r>
              <a:rPr lang="en-US"/>
              <a:t>Problem Overview</a:t>
            </a:r>
            <a:endParaRPr/>
          </a:p>
        </p:txBody>
      </p:sp>
      <p:sp>
        <p:nvSpPr>
          <p:cNvPr id="66" name="Google Shape;66;p3"/>
          <p:cNvSpPr txBox="1">
            <a:spLocks noGrp="1"/>
          </p:cNvSpPr>
          <p:nvPr>
            <p:ph type="body" idx="1"/>
          </p:nvPr>
        </p:nvSpPr>
        <p:spPr>
          <a:xfrm>
            <a:off x="457200" y="2049270"/>
            <a:ext cx="8229600" cy="4637280"/>
          </a:xfrm>
          <a:prstGeom prst="rect">
            <a:avLst/>
          </a:prstGeom>
          <a:noFill/>
          <a:ln>
            <a:noFill/>
          </a:ln>
        </p:spPr>
        <p:txBody>
          <a:bodyPr spcFirstLastPara="1" wrap="square" lIns="91425" tIns="45700" rIns="91425" bIns="45700" anchor="t" anchorCtr="0">
            <a:normAutofit/>
          </a:bodyPr>
          <a:lstStyle/>
          <a:p>
            <a:pPr marL="342900">
              <a:spcBef>
                <a:spcPts val="0"/>
              </a:spcBef>
              <a:buClr>
                <a:srgbClr val="000000"/>
              </a:buClr>
              <a:buSzPts val="2400"/>
            </a:pPr>
            <a:r>
              <a:rPr lang="en-US" sz="2400" b="0" i="0" u="none" strike="noStrike" dirty="0">
                <a:solidFill>
                  <a:srgbClr val="000000"/>
                </a:solidFill>
                <a:latin typeface="Arial"/>
                <a:ea typeface="Arial"/>
                <a:cs typeface="Arial"/>
                <a:sym typeface="Arial"/>
              </a:rPr>
              <a:t>Current 3D printers require the user to manually upload a G-code file by an external storage device and initiate the printing process via controls on the printer</a:t>
            </a:r>
            <a:endParaRPr dirty="0"/>
          </a:p>
          <a:p>
            <a:pPr marL="342900">
              <a:spcBef>
                <a:spcPts val="0"/>
              </a:spcBef>
              <a:buSzPts val="2400"/>
            </a:pPr>
            <a:r>
              <a:rPr lang="en-US" sz="2400" b="0" i="0" u="none" strike="noStrike" dirty="0">
                <a:solidFill>
                  <a:srgbClr val="000000"/>
                </a:solidFill>
                <a:latin typeface="Arial"/>
                <a:ea typeface="Arial"/>
                <a:cs typeface="Arial"/>
                <a:sym typeface="Arial"/>
              </a:rPr>
              <a:t>The new 3D printer and Application will allow the uploading, controlling, and initiation of printing from anywhere with internet access. The print time will also be within 10% of the Ender 3 printing time</a:t>
            </a:r>
            <a:r>
              <a:rPr lang="en-US" sz="2400" dirty="0">
                <a:solidFill>
                  <a:srgbClr val="000000"/>
                </a:solidFill>
              </a:rPr>
              <a:t>.</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4"/>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Arial"/>
              <a:buNone/>
            </a:pPr>
            <a:r>
              <a:rPr lang="en-US"/>
              <a:t>Integrated Project Diagram</a:t>
            </a:r>
            <a:endParaRPr/>
          </a:p>
        </p:txBody>
      </p:sp>
      <p:pic>
        <p:nvPicPr>
          <p:cNvPr id="72" name="Google Shape;72;p4" descr="Diagram  Description automatically generated"/>
          <p:cNvPicPr preferRelativeResize="0"/>
          <p:nvPr/>
        </p:nvPicPr>
        <p:blipFill rotWithShape="1">
          <a:blip r:embed="rId3">
            <a:alphaModFix/>
          </a:blip>
          <a:srcRect/>
          <a:stretch/>
        </p:blipFill>
        <p:spPr>
          <a:xfrm>
            <a:off x="190500" y="1852924"/>
            <a:ext cx="6035053" cy="4224550"/>
          </a:xfrm>
          <a:prstGeom prst="rect">
            <a:avLst/>
          </a:prstGeom>
          <a:noFill/>
          <a:ln>
            <a:noFill/>
          </a:ln>
        </p:spPr>
      </p:pic>
      <p:pic>
        <p:nvPicPr>
          <p:cNvPr id="73" name="Google Shape;73;p4"/>
          <p:cNvPicPr preferRelativeResize="0"/>
          <p:nvPr/>
        </p:nvPicPr>
        <p:blipFill>
          <a:blip r:embed="rId4">
            <a:alphaModFix/>
          </a:blip>
          <a:stretch>
            <a:fillRect/>
          </a:stretch>
        </p:blipFill>
        <p:spPr>
          <a:xfrm>
            <a:off x="6640275" y="1852926"/>
            <a:ext cx="2403750" cy="42245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6"/>
          <p:cNvSpPr txBox="1">
            <a:spLocks noGrp="1"/>
          </p:cNvSpPr>
          <p:nvPr>
            <p:ph type="title"/>
          </p:nvPr>
        </p:nvSpPr>
        <p:spPr>
          <a:xfrm>
            <a:off x="457200" y="1049175"/>
            <a:ext cx="8229600" cy="9426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Arial"/>
              <a:buNone/>
            </a:pPr>
            <a:r>
              <a:rPr lang="en-US"/>
              <a:t>Electrical Subsystem</a:t>
            </a:r>
            <a:endParaRPr/>
          </a:p>
          <a:p>
            <a:pPr marL="0" lvl="0" indent="0" algn="ctr" rtl="0">
              <a:spcBef>
                <a:spcPts val="0"/>
              </a:spcBef>
              <a:spcAft>
                <a:spcPts val="0"/>
              </a:spcAft>
              <a:buClr>
                <a:schemeClr val="dk1"/>
              </a:buClr>
              <a:buSzPct val="116128"/>
              <a:buFont typeface="Arial"/>
              <a:buNone/>
            </a:pPr>
            <a:r>
              <a:rPr lang="en-US" sz="2755"/>
              <a:t>Overview</a:t>
            </a:r>
            <a:endParaRPr sz="2755"/>
          </a:p>
        </p:txBody>
      </p:sp>
      <p:sp>
        <p:nvSpPr>
          <p:cNvPr id="79" name="Google Shape;79;p6"/>
          <p:cNvSpPr txBox="1"/>
          <p:nvPr/>
        </p:nvSpPr>
        <p:spPr>
          <a:xfrm>
            <a:off x="560500" y="2457400"/>
            <a:ext cx="2688900" cy="3848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US"/>
              <a:t>The electrical subsystem was the heart of the 3D printer providing power to the MCU, stepper motors, thermistors, fans, hot end, heated bed, and switches.</a:t>
            </a:r>
            <a:endParaRPr/>
          </a:p>
          <a:p>
            <a:pPr marL="457200" lvl="0" indent="-317500" algn="l" rtl="0">
              <a:spcBef>
                <a:spcPts val="0"/>
              </a:spcBef>
              <a:spcAft>
                <a:spcPts val="0"/>
              </a:spcAft>
              <a:buSzPts val="1400"/>
              <a:buChar char="●"/>
            </a:pPr>
            <a:r>
              <a:rPr lang="en-US"/>
              <a:t>The printed circuit boards also routed control signals between the MCU and the stepper motors, thermistors, and switches.</a:t>
            </a:r>
            <a:endParaRPr/>
          </a:p>
          <a:p>
            <a:pPr marL="457200" lvl="0" indent="-317500" algn="l" rtl="0">
              <a:spcBef>
                <a:spcPts val="0"/>
              </a:spcBef>
              <a:spcAft>
                <a:spcPts val="0"/>
              </a:spcAft>
              <a:buSzPts val="1400"/>
              <a:buChar char="●"/>
            </a:pPr>
            <a:r>
              <a:rPr lang="en-US"/>
              <a:t>The Main Control board also converted 24Vs down to 5V for the stepper motors and MCU.</a:t>
            </a:r>
            <a:endParaRPr/>
          </a:p>
        </p:txBody>
      </p:sp>
      <p:pic>
        <p:nvPicPr>
          <p:cNvPr id="80" name="Google Shape;80;p6"/>
          <p:cNvPicPr preferRelativeResize="0"/>
          <p:nvPr/>
        </p:nvPicPr>
        <p:blipFill>
          <a:blip r:embed="rId3">
            <a:alphaModFix/>
          </a:blip>
          <a:stretch>
            <a:fillRect/>
          </a:stretch>
        </p:blipFill>
        <p:spPr>
          <a:xfrm>
            <a:off x="4478150" y="1991775"/>
            <a:ext cx="3676999" cy="2911426"/>
          </a:xfrm>
          <a:prstGeom prst="rect">
            <a:avLst/>
          </a:prstGeom>
          <a:noFill/>
          <a:ln>
            <a:noFill/>
          </a:ln>
        </p:spPr>
      </p:pic>
      <p:pic>
        <p:nvPicPr>
          <p:cNvPr id="81" name="Google Shape;81;p6"/>
          <p:cNvPicPr preferRelativeResize="0"/>
          <p:nvPr/>
        </p:nvPicPr>
        <p:blipFill>
          <a:blip r:embed="rId4">
            <a:alphaModFix/>
          </a:blip>
          <a:stretch>
            <a:fillRect/>
          </a:stretch>
        </p:blipFill>
        <p:spPr>
          <a:xfrm>
            <a:off x="4555521" y="4903200"/>
            <a:ext cx="3522253" cy="195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g2188f7f0115_1_21"/>
          <p:cNvSpPr txBox="1">
            <a:spLocks noGrp="1"/>
          </p:cNvSpPr>
          <p:nvPr>
            <p:ph type="title"/>
          </p:nvPr>
        </p:nvSpPr>
        <p:spPr>
          <a:xfrm>
            <a:off x="457200" y="1049177"/>
            <a:ext cx="8229600" cy="8037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Arial"/>
              <a:buNone/>
            </a:pPr>
            <a:r>
              <a:rPr lang="en-US"/>
              <a:t>Electrical Subsystem</a:t>
            </a:r>
            <a:br>
              <a:rPr lang="en-US"/>
            </a:br>
            <a:r>
              <a:rPr lang="en-US" sz="2700"/>
              <a:t>Controller PCB</a:t>
            </a:r>
            <a:endParaRPr/>
          </a:p>
        </p:txBody>
      </p:sp>
      <p:sp>
        <p:nvSpPr>
          <p:cNvPr id="88" name="Google Shape;88;g2188f7f0115_1_21"/>
          <p:cNvSpPr txBox="1">
            <a:spLocks noGrp="1"/>
          </p:cNvSpPr>
          <p:nvPr>
            <p:ph type="body" idx="1"/>
          </p:nvPr>
        </p:nvSpPr>
        <p:spPr>
          <a:xfrm>
            <a:off x="457200" y="2049275"/>
            <a:ext cx="4114800" cy="4077000"/>
          </a:xfrm>
          <a:prstGeom prst="rect">
            <a:avLst/>
          </a:prstGeom>
        </p:spPr>
        <p:txBody>
          <a:bodyPr spcFirstLastPara="1" wrap="square" lIns="91425" tIns="45700" rIns="91425" bIns="45700" anchor="t" anchorCtr="0">
            <a:normAutofit/>
          </a:bodyPr>
          <a:lstStyle/>
          <a:p>
            <a:pPr marL="0" lvl="0" indent="0" algn="ctr" rtl="0">
              <a:spcBef>
                <a:spcPts val="360"/>
              </a:spcBef>
              <a:spcAft>
                <a:spcPts val="0"/>
              </a:spcAft>
              <a:buNone/>
            </a:pPr>
            <a:r>
              <a:rPr lang="en-US" sz="2800"/>
              <a:t>Challenges</a:t>
            </a:r>
            <a:endParaRPr sz="2800"/>
          </a:p>
          <a:p>
            <a:pPr marL="457200" lvl="0" indent="-355600" algn="l" rtl="0">
              <a:lnSpc>
                <a:spcPct val="115000"/>
              </a:lnSpc>
              <a:spcBef>
                <a:spcPts val="360"/>
              </a:spcBef>
              <a:spcAft>
                <a:spcPts val="0"/>
              </a:spcAft>
              <a:buSzPts val="2000"/>
              <a:buChar char="•"/>
            </a:pPr>
            <a:r>
              <a:rPr lang="en-US" sz="2000"/>
              <a:t>Clean power to the MCU and Stepper Motors</a:t>
            </a:r>
            <a:endParaRPr sz="2000"/>
          </a:p>
          <a:p>
            <a:pPr marL="457200" lvl="0" indent="-355600" algn="l" rtl="0">
              <a:lnSpc>
                <a:spcPct val="115000"/>
              </a:lnSpc>
              <a:spcBef>
                <a:spcPts val="1000"/>
              </a:spcBef>
              <a:spcAft>
                <a:spcPts val="0"/>
              </a:spcAft>
              <a:buSzPts val="2000"/>
              <a:buChar char="•"/>
            </a:pPr>
            <a:r>
              <a:rPr lang="en-US" sz="2000"/>
              <a:t>Headers for MCU were the right size and correct distance apart</a:t>
            </a:r>
            <a:endParaRPr sz="2000"/>
          </a:p>
          <a:p>
            <a:pPr marL="457200" lvl="0" indent="-355600" algn="l" rtl="0">
              <a:lnSpc>
                <a:spcPct val="115000"/>
              </a:lnSpc>
              <a:spcBef>
                <a:spcPts val="1000"/>
              </a:spcBef>
              <a:spcAft>
                <a:spcPts val="1000"/>
              </a:spcAft>
              <a:buSzPts val="2000"/>
              <a:buChar char="•"/>
            </a:pPr>
            <a:r>
              <a:rPr lang="en-US" sz="2000"/>
              <a:t>First time using Altium and designing a board</a:t>
            </a:r>
            <a:endParaRPr sz="2000"/>
          </a:p>
        </p:txBody>
      </p:sp>
      <p:sp>
        <p:nvSpPr>
          <p:cNvPr id="89" name="Google Shape;89;g2188f7f0115_1_21"/>
          <p:cNvSpPr txBox="1">
            <a:spLocks noGrp="1"/>
          </p:cNvSpPr>
          <p:nvPr>
            <p:ph type="body" idx="1"/>
          </p:nvPr>
        </p:nvSpPr>
        <p:spPr>
          <a:xfrm>
            <a:off x="4572000" y="2049275"/>
            <a:ext cx="4114800" cy="4077000"/>
          </a:xfrm>
          <a:prstGeom prst="rect">
            <a:avLst/>
          </a:prstGeom>
        </p:spPr>
        <p:txBody>
          <a:bodyPr spcFirstLastPara="1" wrap="square" lIns="91425" tIns="45700" rIns="91425" bIns="45700" anchor="t" anchorCtr="0">
            <a:normAutofit lnSpcReduction="10000"/>
          </a:bodyPr>
          <a:lstStyle/>
          <a:p>
            <a:pPr marL="0" lvl="0" indent="0" algn="ctr" rtl="0">
              <a:spcBef>
                <a:spcPts val="360"/>
              </a:spcBef>
              <a:spcAft>
                <a:spcPts val="0"/>
              </a:spcAft>
              <a:buNone/>
            </a:pPr>
            <a:r>
              <a:rPr lang="en-US" sz="2800"/>
              <a:t>Solutions</a:t>
            </a:r>
            <a:endParaRPr sz="2800"/>
          </a:p>
          <a:p>
            <a:pPr marL="457200" lvl="0" indent="-355600" algn="l" rtl="0">
              <a:lnSpc>
                <a:spcPct val="115000"/>
              </a:lnSpc>
              <a:spcBef>
                <a:spcPts val="360"/>
              </a:spcBef>
              <a:spcAft>
                <a:spcPts val="0"/>
              </a:spcAft>
              <a:buSzPts val="2000"/>
              <a:buChar char="•"/>
            </a:pPr>
            <a:r>
              <a:rPr lang="en-US" sz="2000"/>
              <a:t>Ensured the efficiency of the power converter was within limits</a:t>
            </a:r>
            <a:endParaRPr sz="2000"/>
          </a:p>
          <a:p>
            <a:pPr marL="457200" lvl="0" indent="-355600" algn="l" rtl="0">
              <a:lnSpc>
                <a:spcPct val="115000"/>
              </a:lnSpc>
              <a:spcBef>
                <a:spcPts val="1000"/>
              </a:spcBef>
              <a:spcAft>
                <a:spcPts val="0"/>
              </a:spcAft>
              <a:buSzPts val="2000"/>
              <a:buChar char="•"/>
            </a:pPr>
            <a:r>
              <a:rPr lang="en-US" sz="2000"/>
              <a:t>Multiple measurements with calipers to verify width and pin spacing</a:t>
            </a:r>
            <a:endParaRPr sz="2000"/>
          </a:p>
          <a:p>
            <a:pPr marL="457200" lvl="0" indent="-355600" algn="l" rtl="0">
              <a:lnSpc>
                <a:spcPct val="115000"/>
              </a:lnSpc>
              <a:spcBef>
                <a:spcPts val="1000"/>
              </a:spcBef>
              <a:spcAft>
                <a:spcPts val="1000"/>
              </a:spcAft>
              <a:buSzPts val="2000"/>
              <a:buChar char="•"/>
            </a:pPr>
            <a:r>
              <a:rPr lang="en-US" sz="2000"/>
              <a:t>Watched many tutorial videos and reaching out to others for assistance when needed</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7"/>
          <p:cNvSpPr txBox="1">
            <a:spLocks noGrp="1"/>
          </p:cNvSpPr>
          <p:nvPr>
            <p:ph type="title"/>
          </p:nvPr>
        </p:nvSpPr>
        <p:spPr>
          <a:xfrm>
            <a:off x="457200" y="1049175"/>
            <a:ext cx="8229600" cy="13041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18518"/>
              <a:buFont typeface="Arial"/>
              <a:buNone/>
            </a:pPr>
            <a:r>
              <a:rPr lang="en-US"/>
              <a:t>Electrical Subsystem</a:t>
            </a:r>
            <a:br>
              <a:rPr lang="en-US"/>
            </a:br>
            <a:r>
              <a:rPr lang="en-US" sz="2700"/>
              <a:t>Controller PCB Results</a:t>
            </a:r>
            <a:endParaRPr sz="2700"/>
          </a:p>
          <a:p>
            <a:pPr marL="0" lvl="0" indent="0" algn="ctr" rtl="0">
              <a:spcBef>
                <a:spcPts val="0"/>
              </a:spcBef>
              <a:spcAft>
                <a:spcPts val="0"/>
              </a:spcAft>
              <a:buClr>
                <a:schemeClr val="dk1"/>
              </a:buClr>
              <a:buSzPct val="118518"/>
              <a:buFont typeface="Arial"/>
              <a:buNone/>
            </a:pPr>
            <a:endParaRPr sz="2700"/>
          </a:p>
        </p:txBody>
      </p:sp>
      <p:sp>
        <p:nvSpPr>
          <p:cNvPr id="95" name="Google Shape;95;p7"/>
          <p:cNvSpPr txBox="1"/>
          <p:nvPr/>
        </p:nvSpPr>
        <p:spPr>
          <a:xfrm>
            <a:off x="2400600" y="1884700"/>
            <a:ext cx="434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Power supply and conversion Testing</a:t>
            </a:r>
            <a:endParaRPr/>
          </a:p>
        </p:txBody>
      </p:sp>
      <p:pic>
        <p:nvPicPr>
          <p:cNvPr id="96" name="Google Shape;96;p7"/>
          <p:cNvPicPr preferRelativeResize="0"/>
          <p:nvPr/>
        </p:nvPicPr>
        <p:blipFill>
          <a:blip r:embed="rId3">
            <a:alphaModFix/>
          </a:blip>
          <a:stretch>
            <a:fillRect/>
          </a:stretch>
        </p:blipFill>
        <p:spPr>
          <a:xfrm>
            <a:off x="6137574" y="3699938"/>
            <a:ext cx="2920350" cy="988925"/>
          </a:xfrm>
          <a:prstGeom prst="rect">
            <a:avLst/>
          </a:prstGeom>
          <a:noFill/>
          <a:ln>
            <a:noFill/>
          </a:ln>
        </p:spPr>
      </p:pic>
      <p:pic>
        <p:nvPicPr>
          <p:cNvPr id="97" name="Google Shape;97;p7"/>
          <p:cNvPicPr preferRelativeResize="0"/>
          <p:nvPr/>
        </p:nvPicPr>
        <p:blipFill>
          <a:blip r:embed="rId4">
            <a:alphaModFix/>
          </a:blip>
          <a:stretch>
            <a:fillRect/>
          </a:stretch>
        </p:blipFill>
        <p:spPr>
          <a:xfrm>
            <a:off x="6707250" y="2218203"/>
            <a:ext cx="1781000" cy="1481750"/>
          </a:xfrm>
          <a:prstGeom prst="rect">
            <a:avLst/>
          </a:prstGeom>
          <a:noFill/>
          <a:ln>
            <a:noFill/>
          </a:ln>
        </p:spPr>
      </p:pic>
      <p:pic>
        <p:nvPicPr>
          <p:cNvPr id="98" name="Google Shape;98;p7"/>
          <p:cNvPicPr preferRelativeResize="0"/>
          <p:nvPr/>
        </p:nvPicPr>
        <p:blipFill>
          <a:blip r:embed="rId5">
            <a:alphaModFix/>
          </a:blip>
          <a:stretch>
            <a:fillRect/>
          </a:stretch>
        </p:blipFill>
        <p:spPr>
          <a:xfrm>
            <a:off x="0" y="4688875"/>
            <a:ext cx="4701350" cy="2169126"/>
          </a:xfrm>
          <a:prstGeom prst="rect">
            <a:avLst/>
          </a:prstGeom>
          <a:noFill/>
          <a:ln>
            <a:noFill/>
          </a:ln>
        </p:spPr>
      </p:pic>
      <p:pic>
        <p:nvPicPr>
          <p:cNvPr id="99" name="Google Shape;99;p7"/>
          <p:cNvPicPr preferRelativeResize="0"/>
          <p:nvPr/>
        </p:nvPicPr>
        <p:blipFill>
          <a:blip r:embed="rId6">
            <a:alphaModFix/>
          </a:blip>
          <a:stretch>
            <a:fillRect/>
          </a:stretch>
        </p:blipFill>
        <p:spPr>
          <a:xfrm>
            <a:off x="4701350" y="4754300"/>
            <a:ext cx="4430025" cy="2103704"/>
          </a:xfrm>
          <a:prstGeom prst="rect">
            <a:avLst/>
          </a:prstGeom>
          <a:noFill/>
          <a:ln>
            <a:noFill/>
          </a:ln>
        </p:spPr>
      </p:pic>
      <p:sp>
        <p:nvSpPr>
          <p:cNvPr id="100" name="Google Shape;100;p7"/>
          <p:cNvSpPr txBox="1"/>
          <p:nvPr/>
        </p:nvSpPr>
        <p:spPr>
          <a:xfrm>
            <a:off x="164450" y="2394875"/>
            <a:ext cx="59730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The power supplied to the 3D printer and converted to 5V needed to be within 2% of 5V.  We tested the Stepper Motor drivers from 0V to 1.25V which is 25% over the max current of the stepper motor voltage. The results showed that the voltage was pretty well within the threshold and didn’t fluctuate either. The heated bed, hotend and fans were tested as well and the voltage stayed within the required threshold as well and the systems worked as expected.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8"/>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6666"/>
              <a:buFont typeface="Arial"/>
              <a:buNone/>
            </a:pPr>
            <a:r>
              <a:rPr lang="en-US"/>
              <a:t>Electrical Subsystem</a:t>
            </a:r>
            <a:br>
              <a:rPr lang="en-US"/>
            </a:br>
            <a:r>
              <a:rPr lang="en-US" sz="2700"/>
              <a:t>Stepper Motor Driver PCB</a:t>
            </a:r>
            <a:endParaRPr sz="3000"/>
          </a:p>
        </p:txBody>
      </p:sp>
      <p:sp>
        <p:nvSpPr>
          <p:cNvPr id="106" name="Google Shape;106;p8"/>
          <p:cNvSpPr txBox="1">
            <a:spLocks noGrp="1"/>
          </p:cNvSpPr>
          <p:nvPr>
            <p:ph type="body" idx="1"/>
          </p:nvPr>
        </p:nvSpPr>
        <p:spPr>
          <a:xfrm>
            <a:off x="457200" y="2042325"/>
            <a:ext cx="4114800" cy="4077000"/>
          </a:xfrm>
          <a:prstGeom prst="rect">
            <a:avLst/>
          </a:prstGeom>
        </p:spPr>
        <p:txBody>
          <a:bodyPr spcFirstLastPara="1" wrap="square" lIns="91425" tIns="45700" rIns="91425" bIns="45700" anchor="t" anchorCtr="0">
            <a:normAutofit/>
          </a:bodyPr>
          <a:lstStyle/>
          <a:p>
            <a:pPr marL="0" lvl="0" indent="0" algn="ctr" rtl="0">
              <a:spcBef>
                <a:spcPts val="360"/>
              </a:spcBef>
              <a:spcAft>
                <a:spcPts val="0"/>
              </a:spcAft>
              <a:buNone/>
            </a:pPr>
            <a:r>
              <a:rPr lang="en-US" sz="2800"/>
              <a:t>Challenges</a:t>
            </a:r>
            <a:endParaRPr sz="2800"/>
          </a:p>
          <a:p>
            <a:pPr marL="457200" lvl="0" indent="-355600" algn="l" rtl="0">
              <a:lnSpc>
                <a:spcPct val="115000"/>
              </a:lnSpc>
              <a:spcBef>
                <a:spcPts val="360"/>
              </a:spcBef>
              <a:spcAft>
                <a:spcPts val="0"/>
              </a:spcAft>
              <a:buSzPts val="2000"/>
              <a:buChar char="•"/>
            </a:pPr>
            <a:r>
              <a:rPr lang="en-US" sz="2000"/>
              <a:t>Understanding how stepper motors operated</a:t>
            </a:r>
            <a:endParaRPr sz="2000"/>
          </a:p>
          <a:p>
            <a:pPr marL="457200" lvl="0" indent="-355600" algn="l" rtl="0">
              <a:lnSpc>
                <a:spcPct val="115000"/>
              </a:lnSpc>
              <a:spcBef>
                <a:spcPts val="1000"/>
              </a:spcBef>
              <a:spcAft>
                <a:spcPts val="0"/>
              </a:spcAft>
              <a:buSzPts val="2000"/>
              <a:buChar char="•"/>
            </a:pPr>
            <a:r>
              <a:rPr lang="en-US" sz="2000"/>
              <a:t>Learning how the TMC-2130 chip set operated and which operation was best for our application</a:t>
            </a:r>
            <a:endParaRPr sz="2000"/>
          </a:p>
          <a:p>
            <a:pPr marL="457200" lvl="0" indent="-355600" algn="l" rtl="0">
              <a:lnSpc>
                <a:spcPct val="115000"/>
              </a:lnSpc>
              <a:spcBef>
                <a:spcPts val="1000"/>
              </a:spcBef>
              <a:spcAft>
                <a:spcPts val="1000"/>
              </a:spcAft>
              <a:buSzPts val="2000"/>
              <a:buChar char="•"/>
            </a:pPr>
            <a:r>
              <a:rPr lang="en-US" sz="2000"/>
              <a:t>Understanding the schematics in the datasheet</a:t>
            </a:r>
            <a:endParaRPr sz="2000"/>
          </a:p>
        </p:txBody>
      </p:sp>
      <p:sp>
        <p:nvSpPr>
          <p:cNvPr id="107" name="Google Shape;107;p8"/>
          <p:cNvSpPr txBox="1">
            <a:spLocks noGrp="1"/>
          </p:cNvSpPr>
          <p:nvPr>
            <p:ph type="body" idx="1"/>
          </p:nvPr>
        </p:nvSpPr>
        <p:spPr>
          <a:xfrm>
            <a:off x="4572000" y="2042325"/>
            <a:ext cx="4114800" cy="4077000"/>
          </a:xfrm>
          <a:prstGeom prst="rect">
            <a:avLst/>
          </a:prstGeom>
        </p:spPr>
        <p:txBody>
          <a:bodyPr spcFirstLastPara="1" wrap="square" lIns="91425" tIns="45700" rIns="91425" bIns="45700" anchor="t" anchorCtr="0">
            <a:normAutofit fontScale="92500" lnSpcReduction="10000"/>
          </a:bodyPr>
          <a:lstStyle/>
          <a:p>
            <a:pPr marL="0" lvl="0" indent="0" algn="ctr" rtl="0">
              <a:spcBef>
                <a:spcPts val="360"/>
              </a:spcBef>
              <a:spcAft>
                <a:spcPts val="0"/>
              </a:spcAft>
              <a:buNone/>
            </a:pPr>
            <a:r>
              <a:rPr lang="en-US" sz="2800"/>
              <a:t>Solutions</a:t>
            </a:r>
            <a:endParaRPr sz="2800"/>
          </a:p>
          <a:p>
            <a:pPr marL="457200" lvl="0" indent="-355600" algn="l" rtl="0">
              <a:lnSpc>
                <a:spcPct val="115000"/>
              </a:lnSpc>
              <a:spcBef>
                <a:spcPts val="360"/>
              </a:spcBef>
              <a:spcAft>
                <a:spcPts val="0"/>
              </a:spcAft>
              <a:buSzPts val="2000"/>
              <a:buChar char="•"/>
            </a:pPr>
            <a:r>
              <a:rPr lang="en-US" sz="2000"/>
              <a:t>Hours spent on Youtube and Google watching videos and reading articles on stepper motors</a:t>
            </a:r>
            <a:endParaRPr sz="2000"/>
          </a:p>
          <a:p>
            <a:pPr marL="457200" lvl="0" indent="-355600" algn="l" rtl="0">
              <a:lnSpc>
                <a:spcPct val="115000"/>
              </a:lnSpc>
              <a:spcBef>
                <a:spcPts val="1000"/>
              </a:spcBef>
              <a:spcAft>
                <a:spcPts val="0"/>
              </a:spcAft>
              <a:buSzPts val="2000"/>
              <a:buChar char="•"/>
            </a:pPr>
            <a:r>
              <a:rPr lang="en-US" sz="2000"/>
              <a:t>Reading through the datasheet and researching the different methods such as SPI</a:t>
            </a:r>
            <a:endParaRPr sz="2000"/>
          </a:p>
          <a:p>
            <a:pPr marL="457200" lvl="0" indent="-355600" algn="l" rtl="0">
              <a:lnSpc>
                <a:spcPct val="115000"/>
              </a:lnSpc>
              <a:spcBef>
                <a:spcPts val="1000"/>
              </a:spcBef>
              <a:spcAft>
                <a:spcPts val="1000"/>
              </a:spcAft>
              <a:buSzPts val="2000"/>
              <a:buChar char="•"/>
            </a:pPr>
            <a:r>
              <a:rPr lang="en-US" sz="2000"/>
              <a:t>Researching different terminology and asking others for clarification</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2188f7f0115_1_28"/>
          <p:cNvSpPr txBox="1">
            <a:spLocks noGrp="1"/>
          </p:cNvSpPr>
          <p:nvPr>
            <p:ph type="title"/>
          </p:nvPr>
        </p:nvSpPr>
        <p:spPr>
          <a:xfrm>
            <a:off x="457200" y="1049177"/>
            <a:ext cx="8229600" cy="8037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Arial"/>
              <a:buNone/>
            </a:pPr>
            <a:r>
              <a:rPr lang="en-US"/>
              <a:t>Electrical Subsystem</a:t>
            </a:r>
            <a:br>
              <a:rPr lang="en-US"/>
            </a:br>
            <a:r>
              <a:rPr lang="en-US" sz="2700"/>
              <a:t>Stepper Motor Driver PCB Results</a:t>
            </a:r>
            <a:endParaRPr/>
          </a:p>
        </p:txBody>
      </p:sp>
      <p:pic>
        <p:nvPicPr>
          <p:cNvPr id="114" name="Google Shape;114;g2188f7f0115_1_28"/>
          <p:cNvPicPr preferRelativeResize="0"/>
          <p:nvPr/>
        </p:nvPicPr>
        <p:blipFill>
          <a:blip r:embed="rId3">
            <a:alphaModFix/>
          </a:blip>
          <a:stretch>
            <a:fillRect/>
          </a:stretch>
        </p:blipFill>
        <p:spPr>
          <a:xfrm>
            <a:off x="3880836" y="3696947"/>
            <a:ext cx="4805964" cy="1402085"/>
          </a:xfrm>
          <a:prstGeom prst="rect">
            <a:avLst/>
          </a:prstGeom>
          <a:noFill/>
          <a:ln>
            <a:noFill/>
          </a:ln>
        </p:spPr>
      </p:pic>
      <p:sp>
        <p:nvSpPr>
          <p:cNvPr id="115" name="Google Shape;115;g2188f7f0115_1_28"/>
          <p:cNvSpPr txBox="1"/>
          <p:nvPr/>
        </p:nvSpPr>
        <p:spPr>
          <a:xfrm>
            <a:off x="0" y="1950175"/>
            <a:ext cx="91440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The axis drivers were expected to be taking 5V of power and using around 1A but from our testing they used half the voltage and about ⅓ the amperage and are running smoothly as seen in the video below.</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2188f7f0115_0_0"/>
          <p:cNvSpPr txBox="1"/>
          <p:nvPr/>
        </p:nvSpPr>
        <p:spPr>
          <a:xfrm>
            <a:off x="457200" y="12015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None/>
            </a:pPr>
            <a:r>
              <a:rPr lang="en-US" sz="3200" b="1">
                <a:solidFill>
                  <a:srgbClr val="000000"/>
                </a:solidFill>
              </a:rPr>
              <a:t>Application and Server Subsystem Overview</a:t>
            </a:r>
            <a:endParaRPr sz="3200" b="1">
              <a:solidFill>
                <a:srgbClr val="000000"/>
              </a:solidFill>
            </a:endParaRPr>
          </a:p>
          <a:p>
            <a:pPr marL="0" lvl="0" indent="0" algn="ctr" rtl="0">
              <a:lnSpc>
                <a:spcPct val="115000"/>
              </a:lnSpc>
              <a:spcBef>
                <a:spcPts val="0"/>
              </a:spcBef>
              <a:spcAft>
                <a:spcPts val="0"/>
              </a:spcAft>
              <a:buNone/>
            </a:pPr>
            <a:r>
              <a:rPr lang="en-US" sz="1720" b="1">
                <a:solidFill>
                  <a:srgbClr val="000000"/>
                </a:solidFill>
              </a:rPr>
              <a:t>Steven Liu</a:t>
            </a:r>
            <a:endParaRPr sz="2980" b="1">
              <a:solidFill>
                <a:srgbClr val="000000"/>
              </a:solidFill>
            </a:endParaRPr>
          </a:p>
        </p:txBody>
      </p:sp>
      <p:sp>
        <p:nvSpPr>
          <p:cNvPr id="122" name="Google Shape;122;g2188f7f0115_0_0"/>
          <p:cNvSpPr txBox="1"/>
          <p:nvPr/>
        </p:nvSpPr>
        <p:spPr>
          <a:xfrm>
            <a:off x="560500" y="2457400"/>
            <a:ext cx="2801700" cy="3632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US"/>
              <a:t>The Application is the user interface for handling all user inputs and communication to the 3D printer.</a:t>
            </a:r>
            <a:endParaRPr/>
          </a:p>
          <a:p>
            <a:pPr marL="457200" lvl="0" indent="-317500" algn="l" rtl="0">
              <a:spcBef>
                <a:spcPts val="0"/>
              </a:spcBef>
              <a:spcAft>
                <a:spcPts val="0"/>
              </a:spcAft>
              <a:buSzPts val="1400"/>
              <a:buChar char="●"/>
            </a:pPr>
            <a:r>
              <a:rPr lang="en-US"/>
              <a:t>The server provides a database and storage for organizing print files and handling information to be communicated to the 3D printer.</a:t>
            </a:r>
            <a:endParaRPr/>
          </a:p>
          <a:p>
            <a:pPr marL="457200" lvl="0" indent="-317500" algn="l" rtl="0">
              <a:spcBef>
                <a:spcPts val="0"/>
              </a:spcBef>
              <a:spcAft>
                <a:spcPts val="0"/>
              </a:spcAft>
              <a:buSzPts val="1400"/>
              <a:buChar char="●"/>
            </a:pPr>
            <a:r>
              <a:rPr lang="en-US"/>
              <a:t>Together the Application and Server are important for allowing users to communicate remotely to the 3D printer.</a:t>
            </a:r>
            <a:endParaRPr/>
          </a:p>
        </p:txBody>
      </p:sp>
      <p:pic>
        <p:nvPicPr>
          <p:cNvPr id="123" name="Google Shape;123;g2188f7f0115_0_0"/>
          <p:cNvPicPr preferRelativeResize="0"/>
          <p:nvPr/>
        </p:nvPicPr>
        <p:blipFill rotWithShape="1">
          <a:blip r:embed="rId3">
            <a:alphaModFix/>
          </a:blip>
          <a:srcRect l="7249" t="6216" r="7462" b="6713"/>
          <a:stretch/>
        </p:blipFill>
        <p:spPr>
          <a:xfrm>
            <a:off x="3857625" y="2619375"/>
            <a:ext cx="1905000" cy="3333749"/>
          </a:xfrm>
          <a:prstGeom prst="rect">
            <a:avLst/>
          </a:prstGeom>
          <a:noFill/>
          <a:ln>
            <a:noFill/>
          </a:ln>
          <a:effectLst>
            <a:outerShdw blurRad="57150" dist="19050" dir="5400000" algn="bl" rotWithShape="0">
              <a:srgbClr val="000000">
                <a:alpha val="50000"/>
              </a:srgbClr>
            </a:outerShdw>
          </a:effectLst>
        </p:spPr>
      </p:pic>
      <p:pic>
        <p:nvPicPr>
          <p:cNvPr id="124" name="Google Shape;124;g2188f7f0115_0_0"/>
          <p:cNvPicPr preferRelativeResize="0"/>
          <p:nvPr/>
        </p:nvPicPr>
        <p:blipFill rotWithShape="1">
          <a:blip r:embed="rId4">
            <a:alphaModFix/>
          </a:blip>
          <a:srcRect l="-2720" t="12923" r="2719" b="14879"/>
          <a:stretch/>
        </p:blipFill>
        <p:spPr>
          <a:xfrm>
            <a:off x="5989875" y="3153325"/>
            <a:ext cx="2801700" cy="20759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961</Words>
  <Application>Microsoft Office PowerPoint</Application>
  <PresentationFormat>On-screen Show (4:3)</PresentationFormat>
  <Paragraphs>101</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Final Presentation Team 21: 3D Printer and Application Cody Hutchison Steven Liu Abigail Morar TA: Milenka Gamero Sponsor: Dalton Cyr</vt:lpstr>
      <vt:lpstr>Problem Overview</vt:lpstr>
      <vt:lpstr>Integrated Project Diagram</vt:lpstr>
      <vt:lpstr>Electrical Subsystem Overview</vt:lpstr>
      <vt:lpstr>Electrical Subsystem Controller PCB</vt:lpstr>
      <vt:lpstr>Electrical Subsystem Controller PCB Results </vt:lpstr>
      <vt:lpstr>Electrical Subsystem Stepper Motor Driver PCB</vt:lpstr>
      <vt:lpstr>Electrical Subsystem Stepper Motor Driver PCB Results</vt:lpstr>
      <vt:lpstr>PowerPoint Presentation</vt:lpstr>
      <vt:lpstr>PowerPoint Presentation</vt:lpstr>
      <vt:lpstr>PowerPoint Presentation</vt:lpstr>
      <vt:lpstr>PowerPoint Presentation</vt:lpstr>
      <vt:lpstr>PowerPoint Presentation</vt:lpstr>
      <vt:lpstr>PowerPoint Presentation</vt:lpstr>
      <vt:lpstr>Integrated System Results</vt:lpstr>
      <vt:lpstr>Integrated System Results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 Team 21: 3D Printer and Application Cody Hutchison Steven Liu Abigail Morar TA: Milenka Gamero Sponsor: Dalton Cyr</dc:title>
  <dc:creator>Brian Gardner</dc:creator>
  <cp:lastModifiedBy>Cody Hutchison</cp:lastModifiedBy>
  <cp:revision>6</cp:revision>
  <dcterms:created xsi:type="dcterms:W3CDTF">2013-06-18T16:37:55Z</dcterms:created>
  <dcterms:modified xsi:type="dcterms:W3CDTF">2023-04-17T17:35:00Z</dcterms:modified>
</cp:coreProperties>
</file>